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6" r:id="rId7"/>
    <p:sldId id="26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35" y="336"/>
      </p:cViewPr>
      <p:guideLst>
        <p:guide orient="horz"/>
        <p:guide pos="76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hyperlink" Target="https://pubmed.ncbi.nlm.nih.gov/?term=Steenblik+MH&amp;cauthor_id=19925540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4078538"/>
            <a:ext cx="10090987" cy="1648494"/>
          </a:xfrm>
        </p:spPr>
        <p:txBody>
          <a:bodyPr/>
          <a:lstStyle/>
          <a:p>
            <a:r>
              <a:rPr lang="en-US" dirty="0"/>
              <a:t>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1" y="0"/>
            <a:ext cx="3777915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6463" y="3793958"/>
            <a:ext cx="7980948" cy="1748589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heretical nowadays to discuss about primary prevention in atrial shunt patients? A Story from my TCD lab about a family with PFO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904" y="-16042"/>
            <a:ext cx="3296778" cy="3673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48597" y="417431"/>
            <a:ext cx="797971" cy="37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 it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694" y="-16042"/>
            <a:ext cx="3112043" cy="36736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14799" y="5827127"/>
            <a:ext cx="7852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Vesna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Paunovi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Special Hospital for Cerebrovascular Diseases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Sava”, Belgrade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6737" y="0"/>
            <a:ext cx="2011218" cy="188494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F4046C1-AEE6-4D56-B91E-14FB92075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93"/>
    </mc:Choice>
    <mc:Fallback>
      <p:transition spd="slow" advTm="30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0632"/>
            <a:ext cx="9905998" cy="585536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63" y="962526"/>
            <a:ext cx="11213431" cy="5189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official opinion regarding current guidelines about PFO (patent foramen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ovale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or ASD (atrial septal defect) has remained inconclusive for a long time.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latest guidelines offer the answer specifying subpopulation that would benefit the most from closure procedure RLS (right-to-left) shunt. These are patients younger than 60 years with a PFO and an embolic-appearing infarct and no other mechanism of stroke identified. *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still not precisely known whether PFO appears sporadically or it is familial.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Is it acceptable to do screening among unaffected siblings?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Should they be treated by primary prevention?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stated in current guidelines, it is not recommended.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494" y="6152148"/>
            <a:ext cx="743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advisory update summary: Patent foramen </a:t>
            </a:r>
            <a:r>
              <a:rPr lang="en-US" sz="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ovale</a:t>
            </a:r>
            <a:r>
              <a:rPr lang="en-US" sz="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secondary stroke prevention ,Report of the Guideline Subcommittee of the American Academy of Neurology ,</a:t>
            </a:r>
            <a:r>
              <a:rPr lang="en-US" sz="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R.  </a:t>
            </a:r>
            <a:r>
              <a:rPr lang="en-US" sz="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Messé</a:t>
            </a:r>
            <a:r>
              <a:rPr lang="en-US" sz="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 at all. First published April 29, 2020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F632BC0-2F5D-46E5-99C9-AE81F8903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80"/>
    </mc:Choice>
    <mc:Fallback>
      <p:transition spd="slow" advTm="78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92" y="160421"/>
            <a:ext cx="9905998" cy="4251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0" y="684088"/>
            <a:ext cx="11815011" cy="30319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Ten years ago, a 39-year-old female patient visited her relatives in America.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 suddenly experienced  an acute-onset vomiting, a headache, vertigo, left–sided weakness.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admission in a stroke center  CTA : top of the basilar artery thrombus. Intravenous t-PA was administered to her, which led to significant clinical improvement.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day after, MRA and MRI of the brain were performed.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3705" y="4251158"/>
            <a:ext cx="80211" cy="260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2674" y="3677066"/>
            <a:ext cx="2898578" cy="303655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8463840" y="5374105"/>
            <a:ext cx="1195137" cy="360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8242" y="4043649"/>
            <a:ext cx="3228475" cy="257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9531" y="3792651"/>
            <a:ext cx="3277693" cy="2920970"/>
            <a:chOff x="26910" y="404664"/>
            <a:chExt cx="8974911" cy="5400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0" y="404664"/>
              <a:ext cx="8974911" cy="5400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7236296" y="476672"/>
              <a:ext cx="1728192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3882188" y="3946357"/>
            <a:ext cx="1429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thrombus in the top of the basilar artery was resolved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451603" y="4639302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400996" y="4965048"/>
            <a:ext cx="481191" cy="409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0064" y="4730863"/>
            <a:ext cx="175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ischemia in the left superior cerebellar  hemisphere</a:t>
            </a:r>
            <a:endParaRPr lang="en-US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E16AD82-5CF1-49A2-9C3D-EC0FED3FD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2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31"/>
    </mc:Choice>
    <mc:Fallback>
      <p:transition spd="slow" advTm="4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42" y="192505"/>
            <a:ext cx="113813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Past medical history: migraine with visual aura, varicose veins, 2 normal pregnancies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Family history: </a:t>
            </a: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had two maternal aunts with history of stroke in their 50s without any common risk factors for cerebrovascular disease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Examinations:-hypercoagulable panel  was negative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Doppler ultrasounds of bilateral lower extremities: no evidence of DVT ( deep     venous thrombosis). We should bear in mind two circumstances: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1.)Two weeks before the ischemic stroke our patient flew from Serbia to America.  The flight lasted 12 h in economy class, that means she was in a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sitting position for 12 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It represents a high risk factor for DVT, if not taken any prophylactic therapy. 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5200" y="4793905"/>
            <a:ext cx="4785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2.)The sensitivity Doppler ultrasounds for calf DVT is about 60%, which indicates about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false negative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results of this technique. *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064" y="4725579"/>
            <a:ext cx="2967790" cy="18023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3875" y="6416842"/>
            <a:ext cx="1131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9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for Lower Extremity Deep Venous Thrombosis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Multidisciplinary Recommendations From the Society of Radiologists in Ultrasound Consensus Conference ,</a:t>
            </a:r>
            <a:r>
              <a:rPr lang="en-US" sz="9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Laurence Needleman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al ,3 Apr 2018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B3EE846-B8C2-4F1F-B3B1-992FE742D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26"/>
    </mc:Choice>
    <mc:Fallback>
      <p:transition spd="slow" advTm="17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453" y="465222"/>
            <a:ext cx="103150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TTE( transthoracic echocardiogram )  and  TEE (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transesophageal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echocardiogram )  were significant for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PFO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discharge, the neurologic exam was normal.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that, she returned to Serbia where she was also hospitalized.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bubble test: no occurrence of MES (micro-embolic signals) at rest,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with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Vasalva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maneuver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mother had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fact, the patient has possible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provoked DVT and PFO.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Later, she underwent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transcatheter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closure of PFO and after that the migraine improved.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B79EF0-D5D6-4224-9BD2-507EB24A8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67"/>
    </mc:Choice>
    <mc:Fallback>
      <p:transition spd="slow" advTm="26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466" y="193401"/>
            <a:ext cx="9905998" cy="4883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The SON</a:t>
            </a:r>
            <a:endParaRPr lang="en-US" sz="2400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1" y="3988501"/>
            <a:ext cx="3205912" cy="2813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6147" y="5229725"/>
            <a:ext cx="193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MRI-DWI focal cortical ischemic lesion , restriction of diffusion</a:t>
            </a:r>
          </a:p>
        </p:txBody>
      </p:sp>
      <p:sp>
        <p:nvSpPr>
          <p:cNvPr id="8" name="Left Arrow 7"/>
          <p:cNvSpPr/>
          <p:nvPr/>
        </p:nvSpPr>
        <p:spPr>
          <a:xfrm flipH="1" flipV="1">
            <a:off x="6200266" y="5542547"/>
            <a:ext cx="1122949" cy="5053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737937"/>
            <a:ext cx="99942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Five years later, her son, aged 16, also had a minor cryptogenic stroke (with acute-onset of left-sided weakness and paresthesia ) 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MRI-DWI : focal cortical ischemic lesions , restriction of diffusion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TEE : tunnel-shaped PFO with ASA 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(atrial septal aneurysm)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TCD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with bubble test: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occurrence of MES at rest,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Vasalva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maneuver the son had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Hypercoagulable panel was negative.</a:t>
            </a:r>
          </a:p>
          <a:p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    Past medical history : he was healthy until then.</a:t>
            </a:r>
          </a:p>
          <a:p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underwent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transcatheter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closure of PFO, too. 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53B2BE9-2F1C-43FA-BE1A-255940D93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7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42"/>
    </mc:Choice>
    <mc:Fallback>
      <p:transition spd="slow" advTm="22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768" y="538642"/>
            <a:ext cx="9905998" cy="4402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98" y="4042973"/>
            <a:ext cx="3444538" cy="2796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8567" y="1138989"/>
            <a:ext cx="98338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Two years ago, I examined the 14-year old daughter on her mother`s request due to suffering from the migraine with visual aura. Neurological exam was normal. </a:t>
            </a: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567" y="2339318"/>
            <a:ext cx="7980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TCD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with bubble test: 3 MES with </a:t>
            </a:r>
            <a:r>
              <a:rPr lang="en-US" sz="2000" dirty="0" err="1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Vasalva</a:t>
            </a: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manouver</a:t>
            </a:r>
            <a:endParaRPr lang="en-US" sz="2000" dirty="0"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TTE: atrial shunt traced , left to right direction</a:t>
            </a:r>
          </a:p>
          <a:p>
            <a:pPr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MRI of the brain : without any lesion.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825056F-1065-4BE2-8A50-6137C1579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00"/>
    </mc:Choice>
    <mc:Fallback>
      <p:transition spd="slow" advTm="25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0527"/>
            <a:ext cx="9149598" cy="57751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What to do with the healthy daughter?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705853"/>
            <a:ext cx="10523622" cy="56548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 is sixteen years old now.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TCD and TTE: low grade RTL shunt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 suffers from migraine with aura without WMR (white matter lesions) on MRI.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 exercises recreationally and she has no exercise desaturation.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 lifestyle is without high-risk activities : no scuba-diving, no mountaineering, no frequent flying, no heavy object bearing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 is too young for pregnancy planning.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decided not to close PFO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now.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20117B-BF38-478F-BB25-58ED07519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25"/>
    </mc:Choice>
    <mc:Fallback>
      <p:transition spd="slow" advTm="33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2296"/>
            <a:ext cx="6318166" cy="1147010"/>
          </a:xfrm>
        </p:spPr>
        <p:txBody>
          <a:bodyPr/>
          <a:lstStyle/>
          <a:p>
            <a:r>
              <a:rPr lang="en-US" dirty="0" err="1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6" y="1540043"/>
            <a:ext cx="8767010" cy="379395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regard to present knowledge, atrial shunt (PFO or ASD) is not inherited. Some population based studies suggest that isolated atrial shunt is more frequent among affected patients` siblings, first-and second-degree relatives. *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latest studies about the safety of device closure tend to introduce primary stroke prevention because PFO closure is safe and effective.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163" y="0"/>
            <a:ext cx="313372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264" y="6023811"/>
            <a:ext cx="7740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erriweather"/>
              </a:rPr>
              <a:t>*Population-based assessment of familial inheritance and neurologic comorbidities among patients with an isolated atrial septal defect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linkMacSystemFo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H </a:t>
            </a:r>
            <a:r>
              <a:rPr lang="en-US" altLang="en-US" sz="1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BlinkMacSystemFo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Steenblik</a:t>
            </a:r>
            <a:r>
              <a:rPr lang="en-US" altLang="en-US" sz="1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linkMacSystemFont"/>
              </a:rPr>
              <a:t>   at</a:t>
            </a:r>
            <a:r>
              <a:rPr lang="en-US" altLang="en-US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BlinkMacSystemFont"/>
              </a:rPr>
              <a:t>  all,. Nov-Dec 2009;4(6):459-63.</a:t>
            </a:r>
            <a:endParaRPr lang="en-US" altLang="en-US" sz="1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05D7329-8472-4C8A-BF33-55B47E888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5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35"/>
    </mc:Choice>
    <mc:Fallback>
      <p:transition spd="slow" advTm="26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1126</TotalTime>
  <Words>906</Words>
  <Application>Microsoft Office PowerPoint</Application>
  <PresentationFormat>Widescreen</PresentationFormat>
  <Paragraphs>80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BlinkMacSystemFont</vt:lpstr>
      <vt:lpstr>Calibri</vt:lpstr>
      <vt:lpstr>Merriweather</vt:lpstr>
      <vt:lpstr>Times New Roman</vt:lpstr>
      <vt:lpstr>Tw Cen MT</vt:lpstr>
      <vt:lpstr>Wingdings</vt:lpstr>
      <vt:lpstr>Circuit</vt:lpstr>
      <vt:lpstr>….</vt:lpstr>
      <vt:lpstr>InTRODUCTION</vt:lpstr>
      <vt:lpstr>The Mother</vt:lpstr>
      <vt:lpstr>PowerPoint Presentation</vt:lpstr>
      <vt:lpstr>PowerPoint Presentation</vt:lpstr>
      <vt:lpstr>         The SON</vt:lpstr>
      <vt:lpstr>The dAughter</vt:lpstr>
      <vt:lpstr>What to do with the healthy daughter? 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….</dc:title>
  <dc:creator>User</dc:creator>
  <cp:lastModifiedBy>Vuk Paunovic</cp:lastModifiedBy>
  <cp:revision>134</cp:revision>
  <dcterms:created xsi:type="dcterms:W3CDTF">2021-09-30T15:54:51Z</dcterms:created>
  <dcterms:modified xsi:type="dcterms:W3CDTF">2021-10-01T21:32:23Z</dcterms:modified>
</cp:coreProperties>
</file>